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ata" panose="020B0604020202020204" charset="0"/>
      <p:regular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95341" y="990600"/>
            <a:ext cx="10992659" cy="834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763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ALGORITMOS DE ADMINISTRACIÓN DEL PROCESADOR Y POLÍTICAS DE GESTIÓN DE MEMORIA</a:t>
            </a:r>
          </a:p>
          <a:p>
            <a:pPr algn="l">
              <a:lnSpc>
                <a:spcPts val="8654"/>
              </a:lnSpc>
            </a:pPr>
            <a:endParaRPr lang="en-US" sz="7639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7351" y="2383741"/>
            <a:ext cx="16461949" cy="7016906"/>
          </a:xfrm>
          <a:custGeom>
            <a:avLst/>
            <a:gdLst/>
            <a:ahLst/>
            <a:cxnLst/>
            <a:rect l="l" t="t" r="r" b="b"/>
            <a:pathLst>
              <a:path w="16461949" h="7016906">
                <a:moveTo>
                  <a:pt x="0" y="0"/>
                </a:moveTo>
                <a:lnTo>
                  <a:pt x="16461949" y="0"/>
                </a:lnTo>
                <a:lnTo>
                  <a:pt x="16461949" y="7016905"/>
                </a:lnTo>
                <a:lnTo>
                  <a:pt x="0" y="7016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6656355" cy="137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6"/>
              </a:lnSpc>
            </a:pPr>
            <a:r>
              <a:rPr lang="en-US" sz="43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Partición Fija:</a:t>
            </a:r>
          </a:p>
          <a:p>
            <a:pPr algn="l">
              <a:lnSpc>
                <a:spcPts val="5467"/>
              </a:lnSpc>
            </a:pPr>
            <a:r>
              <a:rPr lang="en-US" sz="43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Primer Ajuste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13977" y="2213059"/>
            <a:ext cx="8060047" cy="5860882"/>
          </a:xfrm>
          <a:custGeom>
            <a:avLst/>
            <a:gdLst/>
            <a:ahLst/>
            <a:cxnLst/>
            <a:rect l="l" t="t" r="r" b="b"/>
            <a:pathLst>
              <a:path w="8060047" h="5860882">
                <a:moveTo>
                  <a:pt x="0" y="0"/>
                </a:moveTo>
                <a:lnTo>
                  <a:pt x="8060046" y="0"/>
                </a:lnTo>
                <a:lnTo>
                  <a:pt x="8060046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2437963" cy="74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0"/>
              </a:lnSpc>
            </a:pPr>
            <a:r>
              <a:rPr lang="en-US" sz="477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Mejor Ajuste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0833" y="1937980"/>
            <a:ext cx="9324122" cy="7884896"/>
          </a:xfrm>
          <a:custGeom>
            <a:avLst/>
            <a:gdLst/>
            <a:ahLst/>
            <a:cxnLst/>
            <a:rect l="l" t="t" r="r" b="b"/>
            <a:pathLst>
              <a:path w="9324122" h="7884896">
                <a:moveTo>
                  <a:pt x="0" y="0"/>
                </a:moveTo>
                <a:lnTo>
                  <a:pt x="9324122" y="0"/>
                </a:lnTo>
                <a:lnTo>
                  <a:pt x="9324122" y="7884897"/>
                </a:lnTo>
                <a:lnTo>
                  <a:pt x="0" y="7884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5441" b="-886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1" y="1000125"/>
            <a:ext cx="45339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3"/>
              </a:lnSpc>
            </a:pPr>
            <a:r>
              <a:rPr lang="en-US" sz="6000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Peor</a:t>
            </a:r>
            <a:r>
              <a:rPr lang="en-US" sz="6000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6000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Ajuste</a:t>
            </a:r>
            <a:endParaRPr lang="en-US" sz="6000" dirty="0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86568" y="1932822"/>
            <a:ext cx="10914863" cy="7987218"/>
          </a:xfrm>
          <a:custGeom>
            <a:avLst/>
            <a:gdLst/>
            <a:ahLst/>
            <a:cxnLst/>
            <a:rect l="l" t="t" r="r" b="b"/>
            <a:pathLst>
              <a:path w="10914863" h="7987218">
                <a:moveTo>
                  <a:pt x="0" y="0"/>
                </a:moveTo>
                <a:lnTo>
                  <a:pt x="10914864" y="0"/>
                </a:lnTo>
                <a:lnTo>
                  <a:pt x="10914864" y="7987218"/>
                </a:lnTo>
                <a:lnTo>
                  <a:pt x="0" y="798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0125"/>
            <a:ext cx="9678520" cy="93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5966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Particionada Reubicable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588" y="562282"/>
            <a:ext cx="16587195" cy="90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77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Comclusiones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44812"/>
            <a:ext cx="17259300" cy="685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8"/>
              </a:lnSpc>
              <a:spcBef>
                <a:spcPct val="0"/>
              </a:spcBef>
            </a:pP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Gestión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</a:t>
            </a:r>
          </a:p>
          <a:p>
            <a:pPr algn="l">
              <a:lnSpc>
                <a:spcPts val="6058"/>
              </a:lnSpc>
              <a:spcBef>
                <a:spcPct val="0"/>
              </a:spcBef>
            </a:pP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FIFO: Simple, ideal para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con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tiempos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similares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pero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puede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generar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tiempos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espera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para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cortos</a:t>
            </a:r>
            <a:endParaRPr lang="en-US" sz="4857" dirty="0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6058"/>
              </a:lnSpc>
              <a:spcBef>
                <a:spcPct val="0"/>
              </a:spcBef>
            </a:pP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SJN: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Óptimo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tiempo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espera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promedio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pero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depende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conocer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tiempos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ejecución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Adecuado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para cargas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predecibles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  <a:p>
            <a:pPr algn="l">
              <a:lnSpc>
                <a:spcPts val="6058"/>
              </a:lnSpc>
              <a:spcBef>
                <a:spcPct val="0"/>
              </a:spcBef>
            </a:pP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Prioriza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tareas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críticas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pero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puede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causar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inanición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procesos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baja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85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  <a:r>
              <a:rPr lang="en-US" sz="485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9789" y="798641"/>
            <a:ext cx="18288000" cy="948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 Gestión de Memoria: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endParaRPr lang="en-US" sz="4683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Asignación Contigua Simple: Fácil de implementar, pero con alta fragmentación externa. Útil para tamaños constantes.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Partición Fija: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Primer Ajuste: Rápido, pero puede fragmentar externamente.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Mejor Ajuste: Reduce fragmentación, pero más lento en búsqueda.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Peor Ajuste: Útil para futuros procesos grandes, aunque deja bloques sin uso.</a:t>
            </a:r>
          </a:p>
          <a:p>
            <a:pPr algn="l">
              <a:lnSpc>
                <a:spcPts val="5841"/>
              </a:lnSpc>
              <a:spcBef>
                <a:spcPct val="0"/>
              </a:spcBef>
            </a:pPr>
            <a:r>
              <a:rPr lang="en-US" sz="46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Particionamiento Reubicable: Flexible y minimiza fragmentación, pero con alto costo computacional.</a:t>
            </a:r>
          </a:p>
          <a:p>
            <a:pPr algn="l">
              <a:lnSpc>
                <a:spcPts val="5467"/>
              </a:lnSpc>
              <a:spcBef>
                <a:spcPct val="0"/>
              </a:spcBef>
            </a:pPr>
            <a:endParaRPr lang="en-US" sz="4683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6784" y="2242410"/>
            <a:ext cx="14938685" cy="572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3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6574"/>
              </a:lnSpc>
              <a:spcBef>
                <a:spcPct val="0"/>
              </a:spcBef>
            </a:pP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FIFO o Primer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Ajuste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Sistemas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simples con cargas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regulares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  <a:p>
            <a:pPr algn="l">
              <a:lnSpc>
                <a:spcPts val="6574"/>
              </a:lnSpc>
              <a:spcBef>
                <a:spcPct val="0"/>
              </a:spcBef>
            </a:pP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SJN o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Mejor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Ajuste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Sistemas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enfocados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eficiencia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y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predictibilidad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  <a:p>
            <a:pPr algn="l">
              <a:lnSpc>
                <a:spcPts val="6574"/>
              </a:lnSpc>
              <a:spcBef>
                <a:spcPct val="0"/>
              </a:spcBef>
            </a:pP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o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Reubicable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Sistemas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críticos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con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alta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flexibilidad</a:t>
            </a:r>
            <a:r>
              <a:rPr lang="en-US" sz="5271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y </a:t>
            </a:r>
            <a:r>
              <a:rPr lang="en-US" sz="5271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  <a:r>
              <a:rPr lang="en-US" sz="527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6784" y="1000125"/>
            <a:ext cx="14656604" cy="184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2"/>
              </a:lnSpc>
              <a:spcBef>
                <a:spcPct val="0"/>
              </a:spcBef>
            </a:pPr>
            <a:r>
              <a:rPr lang="en-US" sz="6939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Recomendaciones</a:t>
            </a:r>
            <a:endParaRPr lang="en-US" sz="6939" dirty="0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  <a:p>
            <a:pPr algn="l">
              <a:lnSpc>
                <a:spcPts val="6037"/>
              </a:lnSpc>
              <a:spcBef>
                <a:spcPct val="0"/>
              </a:spcBef>
            </a:pPr>
            <a:endParaRPr lang="en-US" sz="6939" dirty="0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23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0208" y="921546"/>
            <a:ext cx="7088237" cy="99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9"/>
              </a:lnSpc>
            </a:pPr>
            <a:r>
              <a:rPr lang="en-US" sz="64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548" y="5506184"/>
            <a:ext cx="1140879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2"/>
              </a:lnSpc>
            </a:pP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	Este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proyecto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tiene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como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finalidad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aser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una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simulación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como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estos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algoritmos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,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políticas</a:t>
            </a:r>
            <a:endParaRPr lang="en-US" sz="3497" dirty="0">
              <a:solidFill>
                <a:srgbClr val="F2E782"/>
              </a:solidFill>
              <a:latin typeface="Prata"/>
              <a:ea typeface="Prata"/>
              <a:cs typeface="Prata"/>
              <a:sym typeface="Prata"/>
            </a:endParaRPr>
          </a:p>
          <a:p>
            <a:pPr>
              <a:lnSpc>
                <a:spcPts val="4372"/>
              </a:lnSpc>
            </a:pP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se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ejecutan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y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ver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que los </a:t>
            </a:r>
            <a:r>
              <a:rPr lang="en-US" sz="3497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caracterisa</a:t>
            </a:r>
            <a:r>
              <a:rPr lang="en-US" sz="349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1548" y="2206789"/>
            <a:ext cx="10926118" cy="301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2"/>
              </a:lnSpc>
              <a:spcBef>
                <a:spcPct val="0"/>
              </a:spcBef>
            </a:pP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	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los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sistemas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operativos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la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eficiencia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los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recursos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como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el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procesador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y la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memoria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, es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esencial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para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garantizar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un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rendimiento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óptimo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y una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experiencia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usuario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3762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satisfactoria</a:t>
            </a:r>
            <a:r>
              <a:rPr lang="en-US" sz="37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2100" y="5143500"/>
            <a:ext cx="11963800" cy="4442222"/>
          </a:xfrm>
          <a:custGeom>
            <a:avLst/>
            <a:gdLst/>
            <a:ahLst/>
            <a:cxnLst/>
            <a:rect l="l" t="t" r="r" b="b"/>
            <a:pathLst>
              <a:path w="11963800" h="4442222">
                <a:moveTo>
                  <a:pt x="0" y="0"/>
                </a:moveTo>
                <a:lnTo>
                  <a:pt x="11963800" y="0"/>
                </a:lnTo>
                <a:lnTo>
                  <a:pt x="11963800" y="4442222"/>
                </a:lnTo>
                <a:lnTo>
                  <a:pt x="0" y="4442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8440" b="-1313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5478422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Algoritmos de Administración del Procesador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98032"/>
            <a:ext cx="4166295" cy="64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4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FIFO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59723"/>
            <a:ext cx="4972645" cy="162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Este algoritmo procesa las tareas en orden de llegada, sin considerar su duración.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19897" y="2298032"/>
            <a:ext cx="4013598" cy="64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4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SJN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9897" y="3359723"/>
            <a:ext cx="4972645" cy="157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Prioriza los procesos con tiempo de CPU  más corta, minimizando el tiempo de espera.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9444" y="2288507"/>
            <a:ext cx="3544044" cy="63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4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9444" y="3340673"/>
            <a:ext cx="4972645" cy="115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Cada tarea se procesa según su prioridad asignada.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2532" y="2356321"/>
            <a:ext cx="4608156" cy="3805936"/>
            <a:chOff x="0" y="0"/>
            <a:chExt cx="6108105" cy="50447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08065" cy="5044672"/>
            </a:xfrm>
            <a:custGeom>
              <a:avLst/>
              <a:gdLst/>
              <a:ahLst/>
              <a:cxnLst/>
              <a:rect l="l" t="t" r="r" b="b"/>
              <a:pathLst>
                <a:path w="6108065" h="5044672">
                  <a:moveTo>
                    <a:pt x="0" y="71823"/>
                  </a:moveTo>
                  <a:cubicBezTo>
                    <a:pt x="0" y="32208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32208"/>
                    <a:pt x="6108065" y="71823"/>
                  </a:cubicBezTo>
                  <a:lnTo>
                    <a:pt x="6108065" y="4972849"/>
                  </a:lnTo>
                  <a:cubicBezTo>
                    <a:pt x="6108065" y="5012626"/>
                    <a:pt x="6082665" y="5044672"/>
                    <a:pt x="6051423" y="5044672"/>
                  </a:cubicBezTo>
                  <a:lnTo>
                    <a:pt x="56642" y="5044672"/>
                  </a:lnTo>
                  <a:cubicBezTo>
                    <a:pt x="25273" y="5044672"/>
                    <a:pt x="0" y="5012465"/>
                    <a:pt x="0" y="49728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727616" y="2356321"/>
            <a:ext cx="4581079" cy="2983855"/>
            <a:chOff x="0" y="0"/>
            <a:chExt cx="6108105" cy="3978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8065" cy="3978402"/>
            </a:xfrm>
            <a:custGeom>
              <a:avLst/>
              <a:gdLst/>
              <a:ahLst/>
              <a:cxnLst/>
              <a:rect l="l" t="t" r="r" b="b"/>
              <a:pathLst>
                <a:path w="6108065" h="397840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21760"/>
                  </a:lnTo>
                  <a:cubicBezTo>
                    <a:pt x="6108065" y="3953129"/>
                    <a:pt x="6082665" y="3978402"/>
                    <a:pt x="6051423" y="3978402"/>
                  </a:cubicBezTo>
                  <a:lnTo>
                    <a:pt x="56642" y="3978402"/>
                  </a:lnTo>
                  <a:cubicBezTo>
                    <a:pt x="25273" y="3978402"/>
                    <a:pt x="0" y="3953002"/>
                    <a:pt x="0" y="392176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2532" y="6905235"/>
            <a:ext cx="9445526" cy="2087315"/>
            <a:chOff x="0" y="0"/>
            <a:chExt cx="12594035" cy="2783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788626" y="0"/>
            <a:ext cx="7499374" cy="10287000"/>
          </a:xfrm>
          <a:custGeom>
            <a:avLst/>
            <a:gdLst/>
            <a:ahLst/>
            <a:cxnLst/>
            <a:rect l="l" t="t" r="r" b="b"/>
            <a:pathLst>
              <a:path w="7499374" h="10287000">
                <a:moveTo>
                  <a:pt x="0" y="0"/>
                </a:moveTo>
                <a:lnTo>
                  <a:pt x="7499374" y="0"/>
                </a:lnTo>
                <a:lnTo>
                  <a:pt x="7499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" r="-94088" b="-144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0847" y="306884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Políticas de Gestión de Memoria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049" y="2669381"/>
            <a:ext cx="4014044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4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Asignación Contigua Simple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049" y="3668315"/>
            <a:ext cx="4014044" cy="210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Todo el espacio de memoria disponible se asigna a un único proceso.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1133" y="2553606"/>
            <a:ext cx="4014044" cy="102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Asignación Particionada Fija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11133" y="3456894"/>
            <a:ext cx="4014044" cy="168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memoria se divide en particiones de tamaño fijo.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106096"/>
            <a:ext cx="7834426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Asignación Particionada Reubicable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710934"/>
            <a:ext cx="8878491" cy="111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Permite mover los procesos en memoria para compactar los espacios libres.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0125"/>
            <a:ext cx="14410761" cy="122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1"/>
              </a:lnSpc>
            </a:pPr>
            <a:r>
              <a:rPr lang="en-US" sz="7498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Código de </a:t>
            </a:r>
            <a:r>
              <a:rPr lang="en-US" sz="7498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generación</a:t>
            </a:r>
            <a:r>
              <a:rPr lang="en-US" sz="7498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de datos.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7" y="2099185"/>
            <a:ext cx="15480702" cy="5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008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 generation de los datos es de manera randomica.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533CD8-4FF9-4BED-B535-497521AD8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64" y="2797045"/>
            <a:ext cx="9481648" cy="6464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93817" y="4569554"/>
            <a:ext cx="13126601" cy="5020925"/>
          </a:xfrm>
          <a:custGeom>
            <a:avLst/>
            <a:gdLst/>
            <a:ahLst/>
            <a:cxnLst/>
            <a:rect l="l" t="t" r="r" b="b"/>
            <a:pathLst>
              <a:path w="13126601" h="5020925">
                <a:moveTo>
                  <a:pt x="0" y="0"/>
                </a:moveTo>
                <a:lnTo>
                  <a:pt x="13126601" y="0"/>
                </a:lnTo>
                <a:lnTo>
                  <a:pt x="13126601" y="5020924"/>
                </a:lnTo>
                <a:lnTo>
                  <a:pt x="0" y="502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0125"/>
            <a:ext cx="14410761" cy="234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1"/>
              </a:lnSpc>
            </a:pPr>
            <a:r>
              <a:rPr lang="en-US" sz="7498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Ejemplos de ejecuciones de los algoritmos.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93817" y="3886147"/>
            <a:ext cx="1726784" cy="68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3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FIFO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4003" y="2795680"/>
            <a:ext cx="15265463" cy="4541475"/>
          </a:xfrm>
          <a:custGeom>
            <a:avLst/>
            <a:gdLst/>
            <a:ahLst/>
            <a:cxnLst/>
            <a:rect l="l" t="t" r="r" b="b"/>
            <a:pathLst>
              <a:path w="15265463" h="4541475">
                <a:moveTo>
                  <a:pt x="0" y="0"/>
                </a:moveTo>
                <a:lnTo>
                  <a:pt x="15265463" y="0"/>
                </a:lnTo>
                <a:lnTo>
                  <a:pt x="15265463" y="4541475"/>
                </a:lnTo>
                <a:lnTo>
                  <a:pt x="0" y="4541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95144" y="1393054"/>
            <a:ext cx="1726784" cy="68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3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SJN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40971" y="2580196"/>
            <a:ext cx="14716033" cy="4543575"/>
          </a:xfrm>
          <a:custGeom>
            <a:avLst/>
            <a:gdLst/>
            <a:ahLst/>
            <a:cxnLst/>
            <a:rect l="l" t="t" r="r" b="b"/>
            <a:pathLst>
              <a:path w="14716033" h="4543575">
                <a:moveTo>
                  <a:pt x="0" y="0"/>
                </a:moveTo>
                <a:lnTo>
                  <a:pt x="14716033" y="0"/>
                </a:lnTo>
                <a:lnTo>
                  <a:pt x="14716033" y="4543575"/>
                </a:lnTo>
                <a:lnTo>
                  <a:pt x="0" y="454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2218" y="1190127"/>
            <a:ext cx="3466152" cy="68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383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PRIORIDAD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7400" y="2095500"/>
            <a:ext cx="12877800" cy="5334000"/>
          </a:xfrm>
          <a:custGeom>
            <a:avLst/>
            <a:gdLst/>
            <a:ahLst/>
            <a:cxnLst/>
            <a:rect l="l" t="t" r="r" b="b"/>
            <a:pathLst>
              <a:path w="11303438" h="4102582">
                <a:moveTo>
                  <a:pt x="0" y="0"/>
                </a:moveTo>
                <a:lnTo>
                  <a:pt x="11303438" y="0"/>
                </a:lnTo>
                <a:lnTo>
                  <a:pt x="11303438" y="4102582"/>
                </a:lnTo>
                <a:lnTo>
                  <a:pt x="0" y="410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9" b="-1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0125"/>
            <a:ext cx="9981504" cy="8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8"/>
              </a:lnSpc>
            </a:pPr>
            <a:r>
              <a:rPr lang="en-US" sz="5298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Asignación Contigua Simple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384</Words>
  <Application>Microsoft Office PowerPoint</Application>
  <PresentationFormat>Personalizado</PresentationFormat>
  <Paragraphs>49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Raleway</vt:lpstr>
      <vt:lpstr>Prata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DE ADMINISTRACIÓN DEL PROCESADOR Y POLÍTICAS DE GESTIÓN DE MEMORIA</dc:title>
  <cp:lastModifiedBy>LENOVO</cp:lastModifiedBy>
  <cp:revision>6</cp:revision>
  <dcterms:created xsi:type="dcterms:W3CDTF">2006-08-16T00:00:00Z</dcterms:created>
  <dcterms:modified xsi:type="dcterms:W3CDTF">2024-12-11T03:41:52Z</dcterms:modified>
  <dc:identifier>DAGY7XRVA8g</dc:identifier>
</cp:coreProperties>
</file>